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620000" cy="19050000"/>
  <p:notesSz cx="6858000" cy="9144000"/>
  <p:embeddedFontLst>
    <p:embeddedFont>
      <p:font typeface="Aileron Bold" charset="1" panose="00000800000000000000"/>
      <p:regular r:id="rId7"/>
    </p:embeddedFont>
    <p:embeddedFont>
      <p:font typeface="Telegraf Bold" charset="1" panose="00000800000000000000"/>
      <p:regular r:id="rId8"/>
    </p:embeddedFont>
    <p:embeddedFont>
      <p:font typeface="Eczar SemiBold" charset="1" panose="02000603040300000004"/>
      <p:regular r:id="rId9"/>
    </p:embeddedFont>
    <p:embeddedFont>
      <p:font typeface="Telegraf Bold Bold" charset="1" panose="00000A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7E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966" y="6612128"/>
            <a:ext cx="7620000" cy="4470122"/>
          </a:xfrm>
          <a:prstGeom prst="rect">
            <a:avLst/>
          </a:prstGeom>
          <a:solidFill>
            <a:srgbClr val="F48592"/>
          </a:solidFill>
        </p:spPr>
      </p:sp>
      <p:sp>
        <p:nvSpPr>
          <p:cNvPr name="AutoShape 3" id="3"/>
          <p:cNvSpPr/>
          <p:nvPr/>
        </p:nvSpPr>
        <p:spPr>
          <a:xfrm rot="0">
            <a:off x="0" y="18441345"/>
            <a:ext cx="7620000" cy="608655"/>
          </a:xfrm>
          <a:prstGeom prst="rect">
            <a:avLst/>
          </a:prstGeom>
          <a:solidFill>
            <a:srgbClr val="F48592"/>
          </a:solidFill>
        </p:spPr>
      </p:sp>
      <p:sp>
        <p:nvSpPr>
          <p:cNvPr name="AutoShape 4" id="4"/>
          <p:cNvSpPr/>
          <p:nvPr/>
        </p:nvSpPr>
        <p:spPr>
          <a:xfrm rot="0">
            <a:off x="0" y="10982105"/>
            <a:ext cx="7615324" cy="3189778"/>
          </a:xfrm>
          <a:prstGeom prst="rect">
            <a:avLst/>
          </a:prstGeom>
          <a:solidFill>
            <a:srgbClr val="2B7EC6"/>
          </a:solidFill>
        </p:spPr>
      </p:sp>
      <p:sp>
        <p:nvSpPr>
          <p:cNvPr name="AutoShape 5" id="5"/>
          <p:cNvSpPr/>
          <p:nvPr/>
        </p:nvSpPr>
        <p:spPr>
          <a:xfrm rot="0">
            <a:off x="0" y="14946804"/>
            <a:ext cx="7620000" cy="4103196"/>
          </a:xfrm>
          <a:prstGeom prst="rect">
            <a:avLst/>
          </a:prstGeom>
          <a:solidFill>
            <a:srgbClr val="F1BD1F"/>
          </a:solidFill>
        </p:spPr>
      </p:sp>
      <p:sp>
        <p:nvSpPr>
          <p:cNvPr name="AutoShape 6" id="6"/>
          <p:cNvSpPr/>
          <p:nvPr/>
        </p:nvSpPr>
        <p:spPr>
          <a:xfrm rot="0">
            <a:off x="0" y="2887072"/>
            <a:ext cx="7620000" cy="3725056"/>
          </a:xfrm>
          <a:prstGeom prst="rect">
            <a:avLst/>
          </a:prstGeom>
          <a:solidFill>
            <a:srgbClr val="A2BF64"/>
          </a:solidFill>
        </p:spPr>
      </p:sp>
      <p:sp>
        <p:nvSpPr>
          <p:cNvPr name="AutoShape 7" id="7"/>
          <p:cNvSpPr/>
          <p:nvPr/>
        </p:nvSpPr>
        <p:spPr>
          <a:xfrm rot="0">
            <a:off x="57316" y="11044204"/>
            <a:ext cx="7500692" cy="910051"/>
          </a:xfrm>
          <a:prstGeom prst="rect">
            <a:avLst/>
          </a:prstGeom>
          <a:solidFill>
            <a:srgbClr val="F1BD1F"/>
          </a:solidFill>
        </p:spPr>
      </p:sp>
      <p:sp>
        <p:nvSpPr>
          <p:cNvPr name="AutoShape 8" id="8"/>
          <p:cNvSpPr/>
          <p:nvPr/>
        </p:nvSpPr>
        <p:spPr>
          <a:xfrm rot="0">
            <a:off x="477256" y="6631956"/>
            <a:ext cx="6730421" cy="352131"/>
          </a:xfrm>
          <a:prstGeom prst="rect">
            <a:avLst/>
          </a:prstGeom>
          <a:solidFill>
            <a:srgbClr val="3B030F"/>
          </a:solidFill>
        </p:spPr>
      </p:sp>
      <p:sp>
        <p:nvSpPr>
          <p:cNvPr name="AutoShape 9" id="9"/>
          <p:cNvSpPr/>
          <p:nvPr/>
        </p:nvSpPr>
        <p:spPr>
          <a:xfrm rot="134314">
            <a:off x="806542" y="182410"/>
            <a:ext cx="6285810" cy="1762830"/>
          </a:xfrm>
          <a:prstGeom prst="rect">
            <a:avLst/>
          </a:prstGeom>
          <a:solidFill>
            <a:srgbClr val="F48592"/>
          </a:solidFill>
        </p:spPr>
      </p:sp>
      <p:sp>
        <p:nvSpPr>
          <p:cNvPr name="Freeform 10" id="10"/>
          <p:cNvSpPr/>
          <p:nvPr/>
        </p:nvSpPr>
        <p:spPr>
          <a:xfrm flipH="false" flipV="false" rot="0">
            <a:off x="982266" y="197050"/>
            <a:ext cx="1429944" cy="1429944"/>
          </a:xfrm>
          <a:custGeom>
            <a:avLst/>
            <a:gdLst/>
            <a:ahLst/>
            <a:cxnLst/>
            <a:rect r="r" b="b" t="t" l="l"/>
            <a:pathLst>
              <a:path h="1429944" w="1429944">
                <a:moveTo>
                  <a:pt x="0" y="0"/>
                </a:moveTo>
                <a:lnTo>
                  <a:pt x="1429943" y="0"/>
                </a:lnTo>
                <a:lnTo>
                  <a:pt x="1429943" y="1429944"/>
                </a:lnTo>
                <a:lnTo>
                  <a:pt x="0" y="142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77224" y="1863925"/>
            <a:ext cx="1998012" cy="1015463"/>
          </a:xfrm>
          <a:custGeom>
            <a:avLst/>
            <a:gdLst/>
            <a:ahLst/>
            <a:cxnLst/>
            <a:rect r="r" b="b" t="t" l="l"/>
            <a:pathLst>
              <a:path h="1015463" w="1998012">
                <a:moveTo>
                  <a:pt x="0" y="0"/>
                </a:moveTo>
                <a:lnTo>
                  <a:pt x="1998012" y="0"/>
                </a:lnTo>
                <a:lnTo>
                  <a:pt x="1998012" y="1015463"/>
                </a:lnTo>
                <a:lnTo>
                  <a:pt x="0" y="101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3" t="0" r="-823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4978" y="14946804"/>
            <a:ext cx="3677701" cy="3494541"/>
          </a:xfrm>
          <a:custGeom>
            <a:avLst/>
            <a:gdLst/>
            <a:ahLst/>
            <a:cxnLst/>
            <a:rect r="r" b="b" t="t" l="l"/>
            <a:pathLst>
              <a:path h="3494541" w="3677701">
                <a:moveTo>
                  <a:pt x="0" y="0"/>
                </a:moveTo>
                <a:lnTo>
                  <a:pt x="3677701" y="0"/>
                </a:lnTo>
                <a:lnTo>
                  <a:pt x="3677701" y="3494541"/>
                </a:lnTo>
                <a:lnTo>
                  <a:pt x="0" y="3494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63" r="-100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8413" y="11122660"/>
            <a:ext cx="954185" cy="753141"/>
          </a:xfrm>
          <a:custGeom>
            <a:avLst/>
            <a:gdLst/>
            <a:ahLst/>
            <a:cxnLst/>
            <a:rect r="r" b="b" t="t" l="l"/>
            <a:pathLst>
              <a:path h="753141" w="954185">
                <a:moveTo>
                  <a:pt x="0" y="0"/>
                </a:moveTo>
                <a:lnTo>
                  <a:pt x="954186" y="0"/>
                </a:lnTo>
                <a:lnTo>
                  <a:pt x="954186" y="753141"/>
                </a:lnTo>
                <a:lnTo>
                  <a:pt x="0" y="753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2669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192037" y="11124424"/>
            <a:ext cx="1266785" cy="751377"/>
          </a:xfrm>
          <a:custGeom>
            <a:avLst/>
            <a:gdLst/>
            <a:ahLst/>
            <a:cxnLst/>
            <a:rect r="r" b="b" t="t" l="l"/>
            <a:pathLst>
              <a:path h="751377" w="1266785">
                <a:moveTo>
                  <a:pt x="0" y="0"/>
                </a:moveTo>
                <a:lnTo>
                  <a:pt x="1266785" y="0"/>
                </a:lnTo>
                <a:lnTo>
                  <a:pt x="1266785" y="751377"/>
                </a:lnTo>
                <a:lnTo>
                  <a:pt x="0" y="751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533" t="-27776" r="-9935" b="-15379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9348" y="3113269"/>
            <a:ext cx="3498635" cy="2417900"/>
          </a:xfrm>
          <a:custGeom>
            <a:avLst/>
            <a:gdLst/>
            <a:ahLst/>
            <a:cxnLst/>
            <a:rect r="r" b="b" t="t" l="l"/>
            <a:pathLst>
              <a:path h="2417900" w="3498635">
                <a:moveTo>
                  <a:pt x="0" y="0"/>
                </a:moveTo>
                <a:lnTo>
                  <a:pt x="3498635" y="0"/>
                </a:lnTo>
                <a:lnTo>
                  <a:pt x="3498635" y="2417899"/>
                </a:lnTo>
                <a:lnTo>
                  <a:pt x="0" y="24178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4290" r="0" b="-30005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949447" y="14946804"/>
            <a:ext cx="3591853" cy="3494541"/>
          </a:xfrm>
          <a:custGeom>
            <a:avLst/>
            <a:gdLst/>
            <a:ahLst/>
            <a:cxnLst/>
            <a:rect r="r" b="b" t="t" l="l"/>
            <a:pathLst>
              <a:path h="3494541" w="3591853">
                <a:moveTo>
                  <a:pt x="0" y="0"/>
                </a:moveTo>
                <a:lnTo>
                  <a:pt x="3591853" y="0"/>
                </a:lnTo>
                <a:lnTo>
                  <a:pt x="3591853" y="3494541"/>
                </a:lnTo>
                <a:lnTo>
                  <a:pt x="0" y="34945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807" t="-55933" r="0" b="-7524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4978" y="7152722"/>
            <a:ext cx="7403844" cy="3829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</a:t>
            </a: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érdida de contacto con amigos y familiares o desinterés en generar vínculos sociales cara a cara.</a:t>
            </a:r>
          </a:p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Bajo rendimiento en el colegio.</a:t>
            </a:r>
          </a:p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Perdida de la noción del tiempo o incapacidad para dejar de jugar.</a:t>
            </a:r>
          </a:p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Obesidad por falta de actividad física.</a:t>
            </a:r>
          </a:p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Dolores y enfermedades posturales, especialmente en la espalda y manos.</a:t>
            </a:r>
          </a:p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Alteraciones en el estado de animo. </a:t>
            </a: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Manifestación de ira o tristeza ante limitaciones para jugar.</a:t>
            </a:r>
          </a:p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Problemas para dormir o m</a:t>
            </a: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antener al día sus actividades diarias a cambio de sacrificar horas de sueño para poder jugar.</a:t>
            </a:r>
          </a:p>
          <a:p>
            <a:pPr algn="l" marL="353581" indent="-176791" lvl="1">
              <a:lnSpc>
                <a:spcPts val="2292"/>
              </a:lnSpc>
              <a:buFont typeface="Arial"/>
              <a:buChar char="•"/>
            </a:pPr>
            <a:r>
              <a:rPr lang="en-US" b="true" sz="1637" spc="-32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Incapacidad de disfrutar de actividades que antes le gustaban.</a:t>
            </a:r>
          </a:p>
          <a:p>
            <a:pPr algn="l">
              <a:lnSpc>
                <a:spcPts val="1870"/>
              </a:lnSpc>
            </a:pPr>
          </a:p>
          <a:p>
            <a:pPr algn="l">
              <a:lnSpc>
                <a:spcPts val="1870"/>
              </a:lnSpc>
            </a:pPr>
          </a:p>
          <a:p>
            <a:pPr algn="l">
              <a:lnSpc>
                <a:spcPts val="1870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900838" y="11317374"/>
            <a:ext cx="5663681" cy="52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"/>
              </a:lnSpc>
            </a:pPr>
            <a:r>
              <a:rPr lang="en-US" sz="1442" spc="-28">
                <a:solidFill>
                  <a:srgbClr val="BD4F32"/>
                </a:solidFill>
                <a:latin typeface="Telegraf Bold"/>
                <a:ea typeface="Telegraf Bold"/>
                <a:cs typeface="Telegraf Bold"/>
                <a:sym typeface="Telegraf Bold"/>
              </a:rPr>
              <a:t>COMO PREVENIRLO</a:t>
            </a:r>
          </a:p>
          <a:p>
            <a:pPr algn="ctr">
              <a:lnSpc>
                <a:spcPts val="1297"/>
              </a:lnSpc>
            </a:pPr>
          </a:p>
          <a:p>
            <a:pPr algn="ctr">
              <a:lnSpc>
                <a:spcPts val="1297"/>
              </a:lnSpc>
            </a:pPr>
            <a:r>
              <a:rPr lang="en-US" sz="1442" spc="-28">
                <a:solidFill>
                  <a:srgbClr val="BD4F32"/>
                </a:solidFill>
                <a:latin typeface="Telegraf Bold"/>
                <a:ea typeface="Telegraf Bold"/>
                <a:cs typeface="Telegraf Bold"/>
                <a:sym typeface="Telegraf Bold"/>
              </a:rPr>
              <a:t>LA EDUCACIÓN DESDE EDADES TEMPRANA ES LA CLAVE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5506" y="6702147"/>
            <a:ext cx="6513920" cy="281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5"/>
              </a:lnSpc>
            </a:pPr>
            <a:r>
              <a:rPr lang="en-US" sz="2150" spc="-42">
                <a:solidFill>
                  <a:srgbClr val="F8F9F0"/>
                </a:solidFill>
                <a:latin typeface="Telegraf Bold"/>
                <a:ea typeface="Telegraf Bold"/>
                <a:cs typeface="Telegraf Bold"/>
                <a:sym typeface="Telegraf Bold"/>
              </a:rPr>
              <a:t>Señales de alarma ante el uso de videojuegos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634456" y="3332344"/>
            <a:ext cx="3923552" cy="2157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40"/>
              </a:lnSpc>
            </a:pPr>
            <a:r>
              <a:rPr lang="en-US" b="true" sz="1127">
                <a:solidFill>
                  <a:srgbClr val="343742"/>
                </a:solidFill>
                <a:latin typeface="Telegraf Bold"/>
                <a:ea typeface="Telegraf Bold"/>
                <a:cs typeface="Telegraf Bold"/>
                <a:sym typeface="Telegraf Bold"/>
              </a:rPr>
              <a:t>EL USO DE VÍDEOJUEGOS ES UNO DE LOS TANTOS TEMAS QUE PREOCUPAN A PADRES O CUIDADORES DE NIÑOS Y ADOLESCENTES , SOBRE TODO POR EL TIEMPO QUE DEDICAN EN ESTA ACTIVIDAD.</a:t>
            </a:r>
          </a:p>
          <a:p>
            <a:pPr algn="just">
              <a:lnSpc>
                <a:spcPts val="1240"/>
              </a:lnSpc>
            </a:pPr>
          </a:p>
          <a:p>
            <a:pPr algn="just">
              <a:lnSpc>
                <a:spcPts val="1240"/>
              </a:lnSpc>
            </a:pPr>
            <a:r>
              <a:rPr lang="en-US" b="true" sz="1127">
                <a:solidFill>
                  <a:srgbClr val="343742"/>
                </a:solidFill>
                <a:latin typeface="Telegraf Bold"/>
                <a:ea typeface="Telegraf Bold"/>
                <a:cs typeface="Telegraf Bold"/>
                <a:sym typeface="Telegraf Bold"/>
              </a:rPr>
              <a:t>NO SE TRATA DE ESPERAR QUE LOS  SÍNTOMAS O CONDUCTAS QUE MENCIONAREMOS A CONTINUACIÓN APAREZCAN, NUESTRO OBJETIVO ES BRINDARLES ALGUNAS HERRAMIENTAS QUE PUEDEN AYUDAR A PREVENIRLOS.</a:t>
            </a:r>
          </a:p>
          <a:p>
            <a:pPr algn="just">
              <a:lnSpc>
                <a:spcPts val="1240"/>
              </a:lnSpc>
            </a:pPr>
          </a:p>
          <a:p>
            <a:pPr algn="just">
              <a:lnSpc>
                <a:spcPts val="1240"/>
              </a:lnSpc>
            </a:pPr>
            <a:r>
              <a:rPr lang="en-US" b="true" sz="1127">
                <a:solidFill>
                  <a:srgbClr val="343742"/>
                </a:solidFill>
                <a:latin typeface="Telegraf Bold"/>
                <a:ea typeface="Telegraf Bold"/>
                <a:cs typeface="Telegraf Bold"/>
                <a:sym typeface="Telegraf Bold"/>
              </a:rPr>
              <a:t>CUANDO LOS VIDEOJUEGOS EMPIEZAN A INTERFERIR CON OTRAS PARTES DE LA VIDA, ES HORA DE INTERVENIR.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26546" y="425649"/>
            <a:ext cx="4881131" cy="1314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800" spc="-56">
                <a:solidFill>
                  <a:srgbClr val="F8F9F0"/>
                </a:solidFill>
                <a:latin typeface="Telegraf Bold"/>
                <a:ea typeface="Telegraf Bold"/>
                <a:cs typeface="Telegraf Bold"/>
                <a:sym typeface="Telegraf Bold"/>
              </a:rPr>
              <a:t>ADICCIÓN A LOS VIDEOSJUEGOS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430"/>
              </a:lnSpc>
            </a:pPr>
            <a:r>
              <a:rPr lang="en-US" sz="2700" spc="-54">
                <a:solidFill>
                  <a:srgbClr val="F8F9F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SEÑALES DE ALARMA</a:t>
            </a:r>
            <a:r>
              <a:rPr lang="en-US" sz="2700" spc="-54">
                <a:solidFill>
                  <a:srgbClr val="F8F9F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0994" y="11906631"/>
            <a:ext cx="7392654" cy="3052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1"/>
              </a:lnSpc>
            </a:pPr>
          </a:p>
          <a:p>
            <a:pPr algn="ctr">
              <a:lnSpc>
                <a:spcPts val="1771"/>
              </a:lnSpc>
              <a:spcBef>
                <a:spcPct val="0"/>
              </a:spcBef>
            </a:pPr>
            <a:r>
              <a:rPr lang="en-US" sz="1265" spc="-25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</a:t>
            </a:r>
            <a:r>
              <a:rPr lang="en-US" b="true" sz="1265" spc="-25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omentar un ambiente familiar en el que haya momentos para compartir.  Esto hará que disminuya su interés en los videojuegos.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  <a:r>
              <a:rPr lang="en-US" b="true" sz="1352" spc="-27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Ubicar las compuntadoras y consolas en lugares comunes de la casa para evitar el aislamiento.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  <a:r>
              <a:rPr lang="en-US" b="true" sz="1352" spc="-27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Controla el tiempo de juego. Si les vas a dar tiempo para que juegue conoce su contenido y si va acorde con su edad.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  <a:r>
              <a:rPr lang="en-US" b="true" sz="1352" spc="-27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Es bueno que le preguntes o propongas alternativas que promuevan el uso del tiempo libre en algo que le guste, que no sea videojuegos.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  <a:r>
              <a:rPr lang="en-US" b="true" sz="1352" spc="-27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No dejar que juegue con desconocidos.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  <a:r>
              <a:rPr lang="en-US" b="true" sz="1352" spc="-27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Promueve la lectura, fortalece y estimula la compresión lectora. 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  <a:r>
              <a:rPr lang="en-US" b="true" sz="1352" spc="-27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Si tienes dudas o sientes que tu hijo puede estar afectado, busca ayuda de un profesional</a:t>
            </a:r>
          </a:p>
          <a:p>
            <a:pPr algn="ctr">
              <a:lnSpc>
                <a:spcPts val="1893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0" y="2461240"/>
            <a:ext cx="2760694" cy="418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2"/>
              </a:lnSpc>
            </a:pPr>
            <a:r>
              <a:rPr lang="en-US" sz="1725" spc="-34">
                <a:solidFill>
                  <a:srgbClr val="CF0F4F"/>
                </a:solidFill>
                <a:latin typeface="Telegraf Bold"/>
                <a:ea typeface="Telegraf Bold"/>
                <a:cs typeface="Telegraf Bold"/>
                <a:sym typeface="Telegraf Bold"/>
              </a:rPr>
              <a:t>DEPARTAMENTO DE PSICOORIENTACIÓN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3182" y="5738859"/>
            <a:ext cx="7420466" cy="699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5"/>
              </a:lnSpc>
              <a:spcBef>
                <a:spcPct val="0"/>
              </a:spcBef>
            </a:pPr>
            <a:r>
              <a:rPr lang="en-US" b="true" sz="1325" spc="-26">
                <a:solidFill>
                  <a:srgbClr val="2D06ED"/>
                </a:solidFill>
                <a:latin typeface="Telegraf Bold"/>
                <a:ea typeface="Telegraf Bold"/>
                <a:cs typeface="Telegraf Bold"/>
                <a:sym typeface="Telegraf Bold"/>
              </a:rPr>
              <a:t>Es responsabilidad de los padres seleccionar  los videojuegos más acordes con la edad de sus hijos ; supervisarlos mientras juegan y complementar su uso con otras actividades saludables, empleando los videojuegos como un apoyo en el desarrollo de habilidades.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4887" y="18558247"/>
            <a:ext cx="7204323" cy="3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8"/>
              </a:lnSpc>
              <a:spcBef>
                <a:spcPct val="0"/>
              </a:spcBef>
            </a:pPr>
            <a:r>
              <a:rPr lang="en-US" b="true" sz="1742" spc="-34">
                <a:solidFill>
                  <a:srgbClr val="B20B0B"/>
                </a:solidFill>
                <a:latin typeface="Telegraf Bold Bold"/>
                <a:ea typeface="Telegraf Bold Bold"/>
                <a:cs typeface="Telegraf Bold Bold"/>
                <a:sym typeface="Telegraf Bold Bold"/>
              </a:rPr>
              <a:t> El uso excesivo del videojuego puede llevar a conductas adictivas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DAEuI2rZOQg</dc:identifier>
  <dcterms:modified xsi:type="dcterms:W3CDTF">2011-08-01T06:04:30Z</dcterms:modified>
  <cp:revision>1</cp:revision>
  <dc:title>señales de alarma sobre el uso de video juegos</dc:title>
</cp:coreProperties>
</file>